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99" autoAdjust="0"/>
  </p:normalViewPr>
  <p:slideViewPr>
    <p:cSldViewPr>
      <p:cViewPr varScale="1">
        <p:scale>
          <a:sx n="91" d="100"/>
          <a:sy n="91" d="100"/>
        </p:scale>
        <p:origin x="-4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596203C1-616A-4651-A577-7BA09B384D13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07B8B279-4079-43B3-8013-D8D81AB87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8B279-4079-43B3-8013-D8D81AB870A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8B279-4079-43B3-8013-D8D81AB870A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8B279-4079-43B3-8013-D8D81AB870A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8B279-4079-43B3-8013-D8D81AB870A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8B279-4079-43B3-8013-D8D81AB870A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8B279-4079-43B3-8013-D8D81AB870A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8B279-4079-43B3-8013-D8D81AB870A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8B279-4079-43B3-8013-D8D81AB870A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20045" y="6060478"/>
            <a:ext cx="8503920" cy="457200"/>
          </a:xfrm>
          <a:prstGeom prst="roundRect">
            <a:avLst>
              <a:gd name="adj" fmla="val 33334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8500" cap="rnd" cmpd="sng" algn="ctr">
            <a:solidFill>
              <a:srgbClr val="302F2C">
                <a:tint val="100000"/>
                <a:satMod val="120000"/>
                <a:alpha val="37000"/>
              </a:srgbClr>
            </a:solidFill>
            <a:prstDash val="solid"/>
          </a:ln>
          <a:effectLst>
            <a:outerShdw blurRad="76200" dist="50800" dir="5400000" algn="tl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8500" cap="rnd" cmpd="sng" algn="ctr">
            <a:solidFill>
              <a:srgbClr val="302F2C">
                <a:tint val="100000"/>
                <a:satMod val="120000"/>
                <a:alpha val="37000"/>
              </a:srgb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2">
                  <a:shade val="48000"/>
                  <a:satMod val="150000"/>
                </a:schemeClr>
              </a:gs>
              <a:gs pos="55000">
                <a:schemeClr val="bg2">
                  <a:shade val="20000"/>
                  <a:satMod val="100000"/>
                </a:schemeClr>
              </a:gs>
              <a:gs pos="100000">
                <a:schemeClr val="bg2">
                  <a:shade val="5000"/>
                  <a:satMod val="100000"/>
                </a:schemeClr>
              </a:gs>
            </a:gsLst>
            <a:path path="circle">
              <a:fillToRect l="100000" t="400000" r="100000" b="100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5537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15000" dist="13000" dir="54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FA78-DE0E-433D-8CFA-D9FBF0D95DCD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3AF2-DCC4-4842-96BC-1B9869901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92624"/>
            <a:ext cx="8183880" cy="105156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F9C6-20A9-45D8-B666-D95AD1AA535F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320045" y="6060478"/>
            <a:ext cx="8503920" cy="457200"/>
          </a:xfrm>
          <a:prstGeom prst="roundRect">
            <a:avLst>
              <a:gd name="adj" fmla="val 33334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8500" cap="rnd" cmpd="sng" algn="ctr">
            <a:solidFill>
              <a:srgbClr val="302F2C">
                <a:tint val="100000"/>
                <a:satMod val="120000"/>
                <a:alpha val="37000"/>
              </a:srgbClr>
            </a:solidFill>
            <a:prstDash val="solid"/>
          </a:ln>
          <a:effectLst>
            <a:outerShdw blurRad="76200" dist="50800" dir="5400000" algn="tl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8500" cap="rnd" cmpd="sng" algn="ctr">
            <a:solidFill>
              <a:srgbClr val="302F2C">
                <a:tint val="100000"/>
                <a:satMod val="120000"/>
                <a:alpha val="37000"/>
              </a:srgb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2">
                  <a:shade val="48000"/>
                  <a:satMod val="150000"/>
                </a:schemeClr>
              </a:gs>
              <a:gs pos="55000">
                <a:schemeClr val="bg2">
                  <a:shade val="20000"/>
                  <a:satMod val="100000"/>
                </a:schemeClr>
              </a:gs>
              <a:gs pos="100000">
                <a:schemeClr val="bg2">
                  <a:shade val="5000"/>
                  <a:satMod val="100000"/>
                </a:schemeClr>
              </a:gs>
            </a:gsLst>
            <a:path path="circle">
              <a:fillToRect l="100000" t="350000" r="100000" b="100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10416"/>
            <a:ext cx="8183880" cy="420624"/>
          </a:xfrm>
        </p:spPr>
        <p:txBody>
          <a:bodyPr lIns="118872" tIns="0" anchor="t"/>
          <a:lstStyle>
            <a:lvl1pPr marR="36576" algn="l"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B45F-50E8-4AF1-920B-265FC35EA31A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9D76A-2E51-4D2B-9AFF-70F7EB3C2C68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90624"/>
            <a:ext cx="8183880" cy="1051560"/>
          </a:xfrm>
        </p:spPr>
        <p:txBody>
          <a:bodyPr anchor="b"/>
          <a:lstStyle>
            <a:lvl1pPr>
              <a:defRPr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639762"/>
          </a:xfrm>
        </p:spPr>
        <p:txBody>
          <a:bodyPr lIns="146304" anchor="ctr"/>
          <a:lstStyle>
            <a:lvl1pPr algn="l">
              <a:buNone/>
              <a:defRPr sz="2400" b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2169" y="579438"/>
            <a:ext cx="3931920" cy="639762"/>
          </a:xfrm>
        </p:spPr>
        <p:txBody>
          <a:bodyPr lIns="137160" anchor="ctr"/>
          <a:lstStyle>
            <a:lvl1pPr algn="l">
              <a:buNone/>
              <a:defRPr sz="2400" b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7224" y="1371600"/>
            <a:ext cx="3931920" cy="35661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371600"/>
            <a:ext cx="3931920" cy="35661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85F57-6490-4460-90DC-FC5EE5C36A66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2161-9FCA-498A-A51E-7B90071250E8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320045" y="6060478"/>
            <a:ext cx="8503920" cy="457200"/>
          </a:xfrm>
          <a:prstGeom prst="roundRect">
            <a:avLst>
              <a:gd name="adj" fmla="val 33334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8500" cap="rnd" cmpd="sng" algn="ctr">
            <a:solidFill>
              <a:srgbClr val="302F2C">
                <a:tint val="100000"/>
                <a:satMod val="120000"/>
                <a:alpha val="37000"/>
              </a:srgbClr>
            </a:solidFill>
            <a:prstDash val="solid"/>
          </a:ln>
          <a:effectLst>
            <a:outerShdw blurRad="76200" dist="50800" dir="5400000" algn="tl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8500" cap="rnd" cmpd="sng" algn="ctr">
            <a:solidFill>
              <a:srgbClr val="302F2C">
                <a:tint val="100000"/>
                <a:satMod val="120000"/>
                <a:alpha val="37000"/>
              </a:srgb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95AF-258B-4502-92DF-E211AA281B41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38847" y="1447800"/>
            <a:ext cx="2971800" cy="4389120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1447800"/>
            <a:ext cx="4937760" cy="4389120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  <a:lvl2pPr>
              <a:defRPr sz="2600">
                <a:solidFill>
                  <a:srgbClr val="FFFFFF"/>
                </a:solidFill>
              </a:defRPr>
            </a:lvl2pPr>
            <a:lvl3pPr>
              <a:defRPr sz="2400">
                <a:solidFill>
                  <a:srgbClr val="FFFFFF"/>
                </a:solidFill>
              </a:defRPr>
            </a:lvl3pPr>
            <a:lvl4pPr>
              <a:defRPr sz="2000">
                <a:solidFill>
                  <a:srgbClr val="FFFFFF"/>
                </a:solidFill>
              </a:defRPr>
            </a:lvl4pPr>
            <a:lvl5pPr>
              <a:defRPr sz="2000">
                <a:solidFill>
                  <a:srgbClr val="FFFFFF"/>
                </a:solidFill>
              </a:defRPr>
            </a:lvl5pPr>
            <a:lvl6pPr>
              <a:buNone/>
              <a:defRPr/>
            </a:lvl6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FA21-88D5-4090-AE34-A717F3009131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20045" y="6060478"/>
            <a:ext cx="8503920" cy="457200"/>
          </a:xfrm>
          <a:prstGeom prst="roundRect">
            <a:avLst>
              <a:gd name="adj" fmla="val 33334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8500" cap="rnd" cmpd="sng" algn="ctr">
            <a:solidFill>
              <a:srgbClr val="302F2C">
                <a:tint val="100000"/>
                <a:satMod val="120000"/>
                <a:alpha val="37000"/>
              </a:srgbClr>
            </a:solidFill>
            <a:prstDash val="solid"/>
          </a:ln>
          <a:effectLst>
            <a:outerShdw blurRad="76200" dist="50800" dir="5400000" algn="tl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8500" cap="rnd" cmpd="sng" algn="ctr">
            <a:solidFill>
              <a:srgbClr val="302F2C">
                <a:tint val="100000"/>
                <a:satMod val="120000"/>
                <a:alpha val="37000"/>
              </a:srgb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400800" y="434162"/>
            <a:ext cx="2324605" cy="4341329"/>
          </a:xfrm>
          <a:prstGeom prst="roundRect">
            <a:avLst>
              <a:gd name="adj" fmla="val 2127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54AA-2757-4A51-86CD-6D20456BDD0A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89320" cy="4343400"/>
          </a:xfrm>
          <a:prstGeom prst="rect">
            <a:avLst/>
          </a:prstGeom>
          <a:solidFill>
            <a:schemeClr val="bg2">
              <a:shade val="10000"/>
            </a:schemeClr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411357" y="386861"/>
            <a:ext cx="36576" cy="4443984"/>
          </a:xfrm>
          <a:prstGeom prst="rect">
            <a:avLst/>
          </a:prstGeom>
          <a:solidFill>
            <a:srgbClr val="FFFFFF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7432" algn="l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320045" y="6060478"/>
            <a:ext cx="8503920" cy="457200"/>
          </a:xfrm>
          <a:prstGeom prst="roundRect">
            <a:avLst>
              <a:gd name="adj" fmla="val 33334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8500" cap="rnd" cmpd="sng" algn="ctr">
            <a:solidFill>
              <a:srgbClr val="302F2C">
                <a:tint val="100000"/>
                <a:satMod val="120000"/>
                <a:alpha val="37000"/>
              </a:srgbClr>
            </a:solidFill>
            <a:prstDash val="solid"/>
          </a:ln>
          <a:effectLst>
            <a:outerShdw blurRad="76200" dist="50800" dir="5400000" algn="tl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8500" cap="rnd" cmpd="sng" algn="ctr">
            <a:solidFill>
              <a:srgbClr val="302F2C">
                <a:tint val="100000"/>
                <a:satMod val="120000"/>
                <a:alpha val="37000"/>
              </a:srgb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2">
                  <a:shade val="48000"/>
                  <a:satMod val="150000"/>
                </a:schemeClr>
              </a:gs>
              <a:gs pos="55000">
                <a:schemeClr val="bg2">
                  <a:shade val="20000"/>
                  <a:satMod val="100000"/>
                </a:schemeClr>
              </a:gs>
              <a:gs pos="100000">
                <a:schemeClr val="bg2">
                  <a:shade val="5000"/>
                  <a:satMod val="100000"/>
                </a:schemeClr>
              </a:gs>
            </a:gsLst>
            <a:path path="circle">
              <a:fillToRect l="100000" t="350000" r="100000" b="100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92624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pPr algn="r"/>
            <a:fld id="{1BC102A9-C1B1-4354-89E4-F43472216A4F}" type="datetime1">
              <a:rPr lang="en-US" smtClean="0"/>
              <a:pPr algn="r"/>
              <a:t>8/21/2012</a:t>
            </a:fld>
            <a:endParaRPr lang="en-US" sz="10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pPr algn="l"/>
            <a:endParaRPr lang="en-US" sz="10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E7F13AF2-DCC4-4842-96BC-1B9869901C37}" type="slidenum">
              <a:rPr lang="en-US" sz="1000" smtClean="0">
                <a:solidFill>
                  <a:schemeClr val="bg2">
                    <a:shade val="50000"/>
                  </a:schemeClr>
                </a:solidFill>
              </a:rPr>
              <a:pPr/>
              <a:t>‹#›</a:t>
            </a:fld>
            <a:endParaRPr lang="en-US" sz="1000">
              <a:solidFill>
                <a:schemeClr val="bg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sz="3600" b="1" kern="1200">
          <a:solidFill>
            <a:schemeClr val="accent1">
              <a:tint val="88000"/>
              <a:satMod val="150000"/>
            </a:schemeClr>
          </a:solidFill>
          <a:effectLst>
            <a:outerShdw blurRad="12700" dist="12700" dir="54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sz="2800" kern="1200">
          <a:solidFill>
            <a:srgbClr val="FFFFFF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sz="2400" kern="1200">
          <a:solidFill>
            <a:srgbClr val="FFFFFF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sz="2200" kern="1200">
          <a:solidFill>
            <a:srgbClr val="FFFFFF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sz="1900" kern="1200">
          <a:solidFill>
            <a:srgbClr val="FFFFFF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sz="1800" kern="1200">
          <a:solidFill>
            <a:srgbClr val="FFFFFF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sz="1700" kern="1200" baseline="0">
          <a:solidFill>
            <a:srgbClr val="FFFFFF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sz="1500" kern="1200">
          <a:solidFill>
            <a:srgbClr val="FFFFFF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sz="1500" kern="1200" baseline="0">
          <a:solidFill>
            <a:srgbClr val="FFFFFF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sz="1500" kern="12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4500" b="1" kern="120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15000" dist="13000" dir="54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Školení zaměstnanců</a:t>
            </a:r>
            <a:endParaRPr lang="cs-CZ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sz="2000" kern="1200" smtClean="0">
                <a:solidFill>
                  <a:schemeClr val="bg2">
                    <a:shade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Sem zadejte téma.</a:t>
            </a:r>
            <a:endParaRPr lang="cs-C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03238" y="4992688"/>
            <a:ext cx="8183562" cy="1050925"/>
          </a:xfrm>
        </p:spPr>
        <p:txBody>
          <a:bodyPr/>
          <a:lstStyle/>
          <a:p>
            <a:r>
              <a:rPr lang="cs-CZ" sz="3600" b="1" kern="120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12700" dist="12700" dir="54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Uvítání a úvod</a:t>
            </a:r>
            <a:endParaRPr lang="cs-CZ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Přivítejte zaměstnance na schůzce.</a:t>
            </a:r>
            <a:endParaRPr lang="cs-CZ" smtClean="0"/>
          </a:p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Sdělte jim téma schůzky.</a:t>
            </a:r>
            <a:endParaRPr lang="cs-CZ" smtClean="0"/>
          </a:p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Popište obecné cíle schůzky.</a:t>
            </a:r>
            <a:endParaRPr lang="cs-CZ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03238" y="4992688"/>
            <a:ext cx="8183562" cy="1050925"/>
          </a:xfrm>
        </p:spPr>
        <p:txBody>
          <a:bodyPr/>
          <a:lstStyle/>
          <a:p>
            <a:r>
              <a:rPr lang="cs-CZ" sz="3600" b="1" kern="120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12700" dist="12700" dir="54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Přehled</a:t>
            </a:r>
            <a:endParaRPr lang="cs-CZ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Podejte přehled předmětu schůzky.</a:t>
            </a:r>
            <a:endParaRPr lang="cs-CZ" smtClean="0"/>
          </a:p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Vysvětlete, proč je pro zaměstnance toto školení důležité.</a:t>
            </a:r>
            <a:endParaRPr lang="cs-CZ" smtClean="0"/>
          </a:p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Uveďte seznam probíraných témat.</a:t>
            </a:r>
            <a:endParaRPr lang="cs-CZ" smtClean="0"/>
          </a:p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Vysvětlete, jak spolu jednotlivá témata souvisejí.</a:t>
            </a:r>
            <a:endParaRPr lang="cs-C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03238" y="4992688"/>
            <a:ext cx="8183562" cy="1050925"/>
          </a:xfrm>
        </p:spPr>
        <p:txBody>
          <a:bodyPr/>
          <a:lstStyle/>
          <a:p>
            <a:r>
              <a:rPr lang="cs-CZ" sz="3600" b="1" kern="120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12700" dist="12700" dir="54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Slovníček pojmů</a:t>
            </a:r>
            <a:endParaRPr lang="cs-CZ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Uveďte seznam příslušných termínů a jejich definice.</a:t>
            </a:r>
            <a:endParaRPr lang="cs-C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03238" y="4992688"/>
            <a:ext cx="8183562" cy="1050925"/>
          </a:xfrm>
        </p:spPr>
        <p:txBody>
          <a:bodyPr/>
          <a:lstStyle/>
          <a:p>
            <a:r>
              <a:rPr lang="cs-CZ" sz="3600" b="1" kern="120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12700" dist="12700" dir="54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První téma</a:t>
            </a:r>
            <a:endParaRPr lang="cs-CZ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Vysvětlete toto téma.</a:t>
            </a:r>
            <a:endParaRPr lang="cs-CZ" smtClean="0"/>
          </a:p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Uveďte příklad.</a:t>
            </a:r>
            <a:endParaRPr lang="cs-CZ" smtClean="0"/>
          </a:p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Upevněte znalosti pomocí cvičení.</a:t>
            </a:r>
            <a:endParaRPr lang="cs-CZ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92688"/>
            <a:ext cx="8183562" cy="1050925"/>
          </a:xfrm>
        </p:spPr>
        <p:txBody>
          <a:bodyPr/>
          <a:lstStyle/>
          <a:p>
            <a:r>
              <a:rPr lang="cs-CZ" sz="3600" b="1" kern="120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12700" dist="12700" dir="54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Druhé téma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Vysvětlete toto téma.</a:t>
            </a:r>
            <a:endParaRPr lang="cs-CZ" smtClean="0"/>
          </a:p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Uveďte příklad.</a:t>
            </a:r>
            <a:endParaRPr lang="cs-CZ" smtClean="0"/>
          </a:p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Upevněte znalosti pomocí cvičení.</a:t>
            </a:r>
            <a:endParaRPr lang="cs-CZ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03238" y="4992688"/>
            <a:ext cx="8183562" cy="1050925"/>
          </a:xfrm>
        </p:spPr>
        <p:txBody>
          <a:bodyPr/>
          <a:lstStyle/>
          <a:p>
            <a:r>
              <a:rPr lang="cs-CZ" sz="3600" b="1" kern="120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12700" dist="12700" dir="54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Shrnutí</a:t>
            </a:r>
            <a:endParaRPr lang="cs-CZ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Uveďte seznam probraných témat.</a:t>
            </a:r>
            <a:endParaRPr lang="cs-CZ" smtClean="0"/>
          </a:p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Vysvětlete požadavky na uplatnění tohoto školení při práci.</a:t>
            </a:r>
            <a:endParaRPr lang="cs-CZ" smtClean="0"/>
          </a:p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Požádejte účastníky o zhodnocení školení.</a:t>
            </a:r>
            <a:endParaRPr lang="cs-C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03238" y="4992688"/>
            <a:ext cx="8183562" cy="1050925"/>
          </a:xfrm>
        </p:spPr>
        <p:txBody>
          <a:bodyPr/>
          <a:lstStyle/>
          <a:p>
            <a:r>
              <a:rPr lang="cs-CZ" sz="3600" b="1" kern="120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12700" dist="12700" dir="54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Další informace</a:t>
            </a:r>
            <a:endParaRPr lang="cs-CZ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Uveďte přehled dalších školení.</a:t>
            </a:r>
            <a:endParaRPr lang="cs-CZ" smtClean="0"/>
          </a:p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Uveďte seznam publikací, článků a zdrojů informací online.</a:t>
            </a:r>
            <a:endParaRPr lang="cs-CZ" smtClean="0"/>
          </a:p>
          <a:p>
            <a:r>
              <a:rPr lang="cs-CZ" sz="2800" kern="1200" smtClean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rPr>
              <a:t>Uveďte konzultační služby a další zdroje.</a:t>
            </a:r>
            <a:endParaRPr lang="cs-CZ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afftrai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9BD64F"/>
      </a:hlink>
      <a:folHlink>
        <a:srgbClr val="5B951C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黑体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宋体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500" cap="flat" cmpd="sng" algn="ctr">
          <a:solidFill>
            <a:schemeClr val="phClr">
              <a:satMod val="150000"/>
            </a:schemeClr>
          </a:solidFill>
          <a:prstDash val="solid"/>
        </a:ln>
        <a:ln w="50800" cap="flat" cmpd="thickThin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70000"/>
                <a:satMod val="155000"/>
              </a:schemeClr>
            </a:gs>
            <a:gs pos="100000">
              <a:schemeClr val="phClr">
                <a:tint val="9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0"/>
                <a:satMod val="350000"/>
              </a:schemeClr>
              <a:schemeClr val="phClr">
                <a:tint val="80000"/>
              </a:schemeClr>
            </a:duotone>
          </a:blip>
          <a:tile tx="0" ty="0" sx="75000" sy="75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CAA7205-A86D-46C7-92E8-3162FEB5A29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Stafftrain</Template>
  <TotalTime>0</TotalTime>
  <Words>144</Words>
  <Application>Microsoft Office PowerPoint</Application>
  <PresentationFormat>Předvádění na obrazovce (4:3)</PresentationFormat>
  <Paragraphs>37</Paragraphs>
  <Slides>8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Stafftrain</vt:lpstr>
      <vt:lpstr>Školení zaměstnanců</vt:lpstr>
      <vt:lpstr>Uvítání a úvod</vt:lpstr>
      <vt:lpstr>Přehled</vt:lpstr>
      <vt:lpstr>Slovníček pojmů</vt:lpstr>
      <vt:lpstr>První téma</vt:lpstr>
      <vt:lpstr>Druhé téma</vt:lpstr>
      <vt:lpstr>Shrnutí</vt:lpstr>
      <vt:lpstr>Další informace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2012-08-21T06:39:58Z</dcterms:created>
  <dcterms:modified xsi:type="dcterms:W3CDTF">2012-08-21T06:40:06Z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TC101671289990</vt:lpwstr>
  </property>
</Properties>
</file>